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5" r:id="rId4"/>
    <p:sldId id="258" r:id="rId5"/>
    <p:sldId id="262" r:id="rId6"/>
    <p:sldId id="263" r:id="rId7"/>
    <p:sldId id="264" r:id="rId8"/>
    <p:sldId id="259" r:id="rId9"/>
    <p:sldId id="266" r:id="rId10"/>
    <p:sldId id="267" r:id="rId11"/>
    <p:sldId id="268" r:id="rId12"/>
    <p:sldId id="270" r:id="rId13"/>
    <p:sldId id="269" r:id="rId14"/>
    <p:sldId id="273" r:id="rId15"/>
    <p:sldId id="279" r:id="rId16"/>
    <p:sldId id="276" r:id="rId17"/>
    <p:sldId id="260" r:id="rId18"/>
    <p:sldId id="271" r:id="rId19"/>
    <p:sldId id="272" r:id="rId20"/>
    <p:sldId id="277" r:id="rId21"/>
    <p:sldId id="261" r:id="rId22"/>
    <p:sldId id="278" r:id="rId23"/>
    <p:sldId id="274" r:id="rId24"/>
    <p:sldId id="275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E64B4-34A8-475C-B0DB-C77B6EB4F7C8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A127-6FA1-4261-8C34-273F6C190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2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188E4-3E32-47AB-84EC-8698C3527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80D1DDA-9F74-4170-A5C0-C534FF187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44128E-AB47-44E2-B1FB-C0AE28FB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3B17-716A-4FDA-87D1-18458C48E8D8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A89D5D-A379-4449-88A4-508231DE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D7B565-0509-48F8-9992-B1A12A9B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B5EAD9AC-9C2C-4515-AAEE-2250F7D7306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46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AD79DC-AE69-4D7D-986A-AB03867E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34491D-7188-4EE0-BBB1-7600A862B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AD9BD3-523D-470B-99DB-5FE54AC6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512D-991B-4627-BD3A-B5B9BA432699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57DAF66-5F96-478A-9605-3CC0EFA4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9034A2-9E40-4F27-BF8E-A6B42A90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9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136AD4E-2826-4206-9E8E-5BE021D25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6C59C76-ACB9-4BCE-89D6-E872B1129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03D4AF-7D1F-483D-B88B-7C56FFF1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2272-D912-44BB-B83D-247D5B8B1C88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918DA3-5764-447D-8326-8A5A542C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647288-1896-4DE9-A1CB-85E633E7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7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44781D-F97E-4BE8-BA8D-50188308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9E1062-CD9B-4F60-9D1C-8B1791A4C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EAE0E6-DBAE-47A4-9790-3671F0C6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189-CDA8-4E09-8989-2AE1966EE894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B56277-E741-42D3-A130-49CCEBED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EBDE9F-C7C0-4259-8819-F3263A85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B5EAD9AC-9C2C-4515-AAEE-2250F7D7306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79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E464B5-4310-457E-AD22-A7C1F35D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C21FD5-57B9-4FEA-88A0-1FA4D0D1A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297F67-BDE2-4BAC-8EF9-33F2FB1F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DC7-6FBE-48EE-95A3-767335FE298D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431D09-C69A-4826-981E-A2CEC614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737AD8-E7F8-4BB2-8EAD-A0898A85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6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8EDB69-400C-41BB-A6B1-638AC960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68BE61-874B-4B03-9296-2283F846C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35F23D-0F1E-487C-B399-22197714F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E315EC-F095-4C59-8847-5F801EBB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BBA0-EDEE-414C-968A-91AF3097712C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5FE6F81-DEC5-417D-B1B7-1921301A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76A32E2-06DD-4174-95DD-60F4C825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83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BEDD9A-EBCC-45AD-8CE6-098311FB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71917A4-A9E1-4DF4-8FB3-BE9B94368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99339D6-A9A2-424D-831F-79C560ED0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5863F1E-F3BE-43B8-A12E-BE29087D1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7A777FC-0225-43D7-922E-C9444A0EE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F9AFDAF-F8AE-4C14-9217-6CF14B3F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6F24-B7AF-4F0B-9A30-BDD3819431F8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8E86AC6-18A4-42B9-8F63-822A9314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4A1E66E-F26D-472A-BCFA-C387EB1B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20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C457E6-D04D-49C8-BDBF-79C015D9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6668470-543F-4457-8A72-8ABB0E46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8A40-AF7B-4068-9FC6-1184ECE67CA2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65A062D-CBDD-47D5-B641-A1C3E976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ECF11FF-D798-4CC6-BA22-27944831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12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C69A8A6-F355-44BE-978A-B2E819BB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AA26-14A5-4168-BDCE-C1FA6C119885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8B7C844-0F15-42E7-A5C1-5E718641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5640A5-87E8-4180-9F02-CBB0D3F9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73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170621-5EF9-465C-A94C-5D1632DD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97CC2A-185E-43F8-A472-7C52B9D19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40E7D7-3127-4402-B03A-FE0AF8409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1AB96E-FB24-4746-89C8-923F46FD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4717-8FB1-48D3-B58B-D9A6F7C4A289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CA8C19-8802-42CD-BC11-7D1DF573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70D7CE-1CC3-4BA9-9EA3-45CC717E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4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19D48-24CA-4F61-B931-E9C3FB33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8A2B519-AFC6-40B2-8697-303ABBA13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8A3EC23-8A4D-42E2-B79D-3B1CEF2FC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C6C6B60-7C04-4BF6-A22E-71A71896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FA52-EE59-48C3-9D25-666612983A80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1A7D1A-6A88-4023-913E-F5CBDD83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1B9B62-4237-4DDC-91BA-B7A04DC8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48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A09E5FD-23DE-41BD-8210-AD8BBD1A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109C55-E867-4B7B-82A7-FBA2CD5CD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6D794F-7A4C-40B7-9733-1FE3BA90C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93610-805F-4537-85EA-3450C4E1AA3A}" type="datetime1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BBF340-D3FB-4815-8184-498CC828D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DD48BD-8F72-4D43-8169-F375D10FF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D9AC-9C2C-4515-AAEE-2250F7D73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61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9FCDD4-471E-4D67-AECD-53E6806A6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1038582"/>
            <a:ext cx="9829800" cy="2387600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Informative and Controllable Opinion Summarization</a:t>
            </a:r>
            <a:endParaRPr lang="zh-TW" altLang="en-US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DD24126-5ECB-4846-B01D-B56867D43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2867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dirty="0"/>
              <a:t>Advisor: JIA-LING, KOH</a:t>
            </a:r>
          </a:p>
          <a:p>
            <a:pPr algn="l"/>
            <a:r>
              <a:rPr lang="en-US" altLang="zh-TW" dirty="0"/>
              <a:t>Source: ACL,21</a:t>
            </a:r>
          </a:p>
          <a:p>
            <a:pPr algn="l"/>
            <a:r>
              <a:rPr lang="en-US" altLang="zh-TW" dirty="0"/>
              <a:t>SPEAKER: Rui Ze</a:t>
            </a:r>
            <a:r>
              <a:rPr lang="zh-TW" altLang="en-US" dirty="0"/>
              <a:t> </a:t>
            </a:r>
            <a:r>
              <a:rPr lang="en-US" altLang="zh-TW" dirty="0"/>
              <a:t>Fang</a:t>
            </a:r>
          </a:p>
          <a:p>
            <a:pPr algn="l"/>
            <a:r>
              <a:rPr lang="en-US" altLang="zh-TW" dirty="0"/>
              <a:t>DATE: 2021/11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CB357D-5AF7-4012-8270-4E2676C2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18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D70D5-75EB-4FD7-801C-6F497AE6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Multi-source Fusion</a:t>
            </a:r>
            <a:endParaRPr lang="zh-TW" altLang="en-US" b="1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86E41B2-3992-4F8E-B7F2-EE99578B6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787" y="1953506"/>
            <a:ext cx="1076325" cy="242887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764E5B-950F-4730-9EDC-FF0F75E6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7" name="右大括弧 6">
            <a:extLst>
              <a:ext uri="{FF2B5EF4-FFF2-40B4-BE49-F238E27FC236}">
                <a16:creationId xmlns:a16="http://schemas.microsoft.com/office/drawing/2014/main" id="{3B6D0C8C-A8F8-46D8-BEDC-9525D7DF52B8}"/>
              </a:ext>
            </a:extLst>
          </p:cNvPr>
          <p:cNvSpPr/>
          <p:nvPr/>
        </p:nvSpPr>
        <p:spPr>
          <a:xfrm>
            <a:off x="2388635" y="2012488"/>
            <a:ext cx="261257" cy="23699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CE1DFB1-76B3-4685-B1D3-4F02BE659024}"/>
                  </a:ext>
                </a:extLst>
              </p:cNvPr>
              <p:cNvSpPr txBox="1"/>
              <p:nvPr/>
            </p:nvSpPr>
            <p:spPr>
              <a:xfrm>
                <a:off x="2808513" y="2967335"/>
                <a:ext cx="23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}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CE1DFB1-76B3-4685-B1D3-4F02BE659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513" y="2967335"/>
                <a:ext cx="2304662" cy="461665"/>
              </a:xfrm>
              <a:prstGeom prst="rect">
                <a:avLst/>
              </a:prstGeom>
              <a:blipFill>
                <a:blip r:embed="rId3"/>
                <a:stretch>
                  <a:fillRect l="-4233" t="-9211" r="-238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B8246BF-04CC-4FCE-A63E-FE8DB3A848BD}"/>
                  </a:ext>
                </a:extLst>
              </p:cNvPr>
              <p:cNvSpPr txBox="1"/>
              <p:nvPr/>
            </p:nvSpPr>
            <p:spPr>
              <a:xfrm>
                <a:off x="1275959" y="4988781"/>
                <a:ext cx="3065107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Word-level encoding</a:t>
                </a:r>
              </a:p>
              <a:p>
                <a:r>
                  <a:rPr lang="en-US" altLang="zh-TW" sz="2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altLang="zh-TW" sz="2400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}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B8246BF-04CC-4FCE-A63E-FE8DB3A8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59" y="4988781"/>
                <a:ext cx="3065107" cy="847220"/>
              </a:xfrm>
              <a:prstGeom prst="rect">
                <a:avLst/>
              </a:prstGeom>
              <a:blipFill>
                <a:blip r:embed="rId4"/>
                <a:stretch>
                  <a:fillRect l="-2982" t="-5036" b="-136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270D9307-AE92-4C2A-94A0-89670C66C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950" y="1690688"/>
            <a:ext cx="4286250" cy="239077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79912F9-2E12-4E56-90A7-4EEBBC1E7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25" y="4829073"/>
            <a:ext cx="5334000" cy="87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FD23C66-5E38-47D8-812A-FA1BCB2D042C}"/>
                  </a:ext>
                </a:extLst>
              </p:cNvPr>
              <p:cNvSpPr txBox="1"/>
              <p:nvPr/>
            </p:nvSpPr>
            <p:spPr>
              <a:xfrm>
                <a:off x="5618000" y="5864933"/>
                <a:ext cx="5242249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𝑤𝑗</m:t>
                        </m:r>
                      </m:sub>
                    </m:sSub>
                  </m:oMath>
                </a14:m>
                <a:r>
                  <a:rPr lang="zh-TW" altLang="en-US" sz="2400" dirty="0"/>
                  <a:t>代表</a:t>
                </a:r>
                <a:r>
                  <a:rPr lang="en-US" altLang="zh-TW" sz="2400" dirty="0"/>
                  <a:t>number of tokens for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FD23C66-5E38-47D8-812A-FA1BCB2D0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000" y="5864933"/>
                <a:ext cx="5242249" cy="491417"/>
              </a:xfrm>
              <a:prstGeom prst="rect">
                <a:avLst/>
              </a:prstGeom>
              <a:blipFill>
                <a:blip r:embed="rId7"/>
                <a:stretch>
                  <a:fillRect l="-349" t="-9877" b="-209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A5920B19-35E2-4838-9CCE-C28CD60B60D2}"/>
              </a:ext>
            </a:extLst>
          </p:cNvPr>
          <p:cNvSpPr/>
          <p:nvPr/>
        </p:nvSpPr>
        <p:spPr>
          <a:xfrm>
            <a:off x="6428792" y="3284376"/>
            <a:ext cx="587828" cy="7184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F73F135-6EF3-4E53-960B-5D3D205119B9}"/>
              </a:ext>
            </a:extLst>
          </p:cNvPr>
          <p:cNvSpPr/>
          <p:nvPr/>
        </p:nvSpPr>
        <p:spPr>
          <a:xfrm>
            <a:off x="5572125" y="4907994"/>
            <a:ext cx="587828" cy="7184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1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E3E4A60B-7E67-4385-828D-8E66515D9A5F}"/>
              </a:ext>
            </a:extLst>
          </p:cNvPr>
          <p:cNvSpPr txBox="1"/>
          <p:nvPr/>
        </p:nvSpPr>
        <p:spPr>
          <a:xfrm>
            <a:off x="7859923" y="1989010"/>
            <a:ext cx="3910206" cy="2162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F6CF63-AE70-479C-B497-AC3B9000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Decoder</a:t>
            </a:r>
            <a:endParaRPr lang="zh-TW" altLang="en-US" b="1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0DAAA11-07DE-4245-A19A-853179DDE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991" y="2278856"/>
            <a:ext cx="4152900" cy="56197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986221-2454-4A92-837A-97E1976D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6DCB397-F060-40C5-A00E-650162A38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42" y="3662265"/>
            <a:ext cx="5857875" cy="21621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2B0A900-75C8-4B8B-BE36-C38C7E410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336" y="3208583"/>
            <a:ext cx="2047875" cy="51435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0B1C7C1-B95C-45E7-A0BB-7617D16EA79D}"/>
              </a:ext>
            </a:extLst>
          </p:cNvPr>
          <p:cNvSpPr txBox="1"/>
          <p:nvPr/>
        </p:nvSpPr>
        <p:spPr>
          <a:xfrm>
            <a:off x="7917171" y="2531213"/>
            <a:ext cx="391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Salience-biased Extracts</a:t>
            </a:r>
            <a:endParaRPr lang="zh-TW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1F259B-FFDB-4A7F-A17C-685E360EB5EE}"/>
              </a:ext>
            </a:extLst>
          </p:cNvPr>
          <p:cNvSpPr/>
          <p:nvPr/>
        </p:nvSpPr>
        <p:spPr>
          <a:xfrm>
            <a:off x="5662126" y="2278856"/>
            <a:ext cx="813319" cy="561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050658E-0DB7-47BA-9F38-C7CCA388A621}"/>
              </a:ext>
            </a:extLst>
          </p:cNvPr>
          <p:cNvSpPr/>
          <p:nvPr/>
        </p:nvSpPr>
        <p:spPr>
          <a:xfrm>
            <a:off x="10373018" y="3208583"/>
            <a:ext cx="363894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2A2FD7E-C5FA-4809-8AEB-4B770FFCA59A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6475445" y="2559844"/>
            <a:ext cx="1384478" cy="436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B210943C-0ED2-478E-B9BD-1FA43D105D97}"/>
              </a:ext>
            </a:extLst>
          </p:cNvPr>
          <p:cNvSpPr/>
          <p:nvPr/>
        </p:nvSpPr>
        <p:spPr>
          <a:xfrm>
            <a:off x="2402534" y="2171984"/>
            <a:ext cx="587828" cy="7184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AD25A3B-DF9A-4A07-96D7-9DDA5495FB62}"/>
              </a:ext>
            </a:extLst>
          </p:cNvPr>
          <p:cNvSpPr/>
          <p:nvPr/>
        </p:nvSpPr>
        <p:spPr>
          <a:xfrm>
            <a:off x="4108579" y="3612655"/>
            <a:ext cx="482082" cy="71845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9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7D9B2B-412E-4A9A-8569-BC45A18C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b="1" dirty="0"/>
              <a:t>Salience-biased Extracts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58E870-BC95-450E-8A0E-94F2B016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F82388-3D21-4B3E-8BFC-14F8A69E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4" y="2030652"/>
            <a:ext cx="1178804" cy="2667819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EE55FEF-5EE9-448A-8712-FECBBE951B28}"/>
              </a:ext>
            </a:extLst>
          </p:cNvPr>
          <p:cNvCxnSpPr>
            <a:cxnSpLocks/>
          </p:cNvCxnSpPr>
          <p:nvPr/>
        </p:nvCxnSpPr>
        <p:spPr>
          <a:xfrm>
            <a:off x="1362308" y="2375148"/>
            <a:ext cx="4294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3DECC90-A22B-4776-A3F1-689BE7D72023}"/>
              </a:ext>
            </a:extLst>
          </p:cNvPr>
          <p:cNvCxnSpPr>
            <a:cxnSpLocks/>
          </p:cNvCxnSpPr>
          <p:nvPr/>
        </p:nvCxnSpPr>
        <p:spPr>
          <a:xfrm>
            <a:off x="1362308" y="3003409"/>
            <a:ext cx="4294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2E49D12-16D0-4C17-A3DA-C506590EECB1}"/>
              </a:ext>
            </a:extLst>
          </p:cNvPr>
          <p:cNvCxnSpPr>
            <a:cxnSpLocks/>
          </p:cNvCxnSpPr>
          <p:nvPr/>
        </p:nvCxnSpPr>
        <p:spPr>
          <a:xfrm>
            <a:off x="1362308" y="3619230"/>
            <a:ext cx="4294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2C714C0-A0A6-4CCB-A469-1B86CF9BF03A}"/>
              </a:ext>
            </a:extLst>
          </p:cNvPr>
          <p:cNvCxnSpPr>
            <a:cxnSpLocks/>
          </p:cNvCxnSpPr>
          <p:nvPr/>
        </p:nvCxnSpPr>
        <p:spPr>
          <a:xfrm>
            <a:off x="1362308" y="4328356"/>
            <a:ext cx="4294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F89D2F6-F137-4F9E-B795-D60E16E45598}"/>
              </a:ext>
            </a:extLst>
          </p:cNvPr>
          <p:cNvSpPr/>
          <p:nvPr/>
        </p:nvSpPr>
        <p:spPr>
          <a:xfrm>
            <a:off x="1791731" y="2030655"/>
            <a:ext cx="1178804" cy="266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BERT</a:t>
            </a:r>
            <a:endParaRPr lang="zh-TW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54BB186-724D-4ECD-80D0-A1A2EF6DA034}"/>
              </a:ext>
            </a:extLst>
          </p:cNvPr>
          <p:cNvCxnSpPr>
            <a:cxnSpLocks/>
          </p:cNvCxnSpPr>
          <p:nvPr/>
        </p:nvCxnSpPr>
        <p:spPr>
          <a:xfrm>
            <a:off x="2970408" y="2392806"/>
            <a:ext cx="33250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6030255-9936-415C-A606-75703BE2FEE8}"/>
                  </a:ext>
                </a:extLst>
              </p:cNvPr>
              <p:cNvSpPr txBox="1"/>
              <p:nvPr/>
            </p:nvSpPr>
            <p:spPr>
              <a:xfrm>
                <a:off x="3302911" y="1956696"/>
                <a:ext cx="3010422" cy="847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Word-level encoding</a:t>
                </a:r>
              </a:p>
              <a:p>
                <a:r>
                  <a:rPr lang="en-US" altLang="zh-TW" sz="2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}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6030255-9936-415C-A606-75703BE2F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11" y="1956696"/>
                <a:ext cx="3010422" cy="847220"/>
              </a:xfrm>
              <a:prstGeom prst="rect">
                <a:avLst/>
              </a:prstGeom>
              <a:blipFill>
                <a:blip r:embed="rId3"/>
                <a:stretch>
                  <a:fillRect l="-3024" t="-4255" r="-1411" b="-13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23B9B111-A372-4892-A683-CC72375BE712}"/>
              </a:ext>
            </a:extLst>
          </p:cNvPr>
          <p:cNvSpPr/>
          <p:nvPr/>
        </p:nvSpPr>
        <p:spPr>
          <a:xfrm>
            <a:off x="6768071" y="2192585"/>
            <a:ext cx="1483568" cy="3651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Average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CA151A8-00E6-47F6-868A-2FA5F9FE7EAE}"/>
              </a:ext>
            </a:extLst>
          </p:cNvPr>
          <p:cNvCxnSpPr>
            <a:cxnSpLocks/>
            <a:stCxn id="16" idx="3"/>
            <a:endCxn id="21" idx="1"/>
          </p:cNvCxnSpPr>
          <p:nvPr/>
        </p:nvCxnSpPr>
        <p:spPr>
          <a:xfrm flipV="1">
            <a:off x="6313333" y="2375148"/>
            <a:ext cx="454738" cy="51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1524CCB0-A587-4BBC-89F6-8E5C8AAC5193}"/>
              </a:ext>
            </a:extLst>
          </p:cNvPr>
          <p:cNvGrpSpPr/>
          <p:nvPr/>
        </p:nvGrpSpPr>
        <p:grpSpPr>
          <a:xfrm>
            <a:off x="8251639" y="2161974"/>
            <a:ext cx="3827220" cy="2306017"/>
            <a:chOff x="8418163" y="2120481"/>
            <a:chExt cx="3827220" cy="2306017"/>
          </a:xfrm>
        </p:grpSpPr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41C850D7-7F43-4F76-B40B-7B747E465E67}"/>
                </a:ext>
              </a:extLst>
            </p:cNvPr>
            <p:cNvCxnSpPr>
              <a:cxnSpLocks/>
              <a:stCxn id="21" idx="3"/>
              <a:endCxn id="32" idx="1"/>
            </p:cNvCxnSpPr>
            <p:nvPr/>
          </p:nvCxnSpPr>
          <p:spPr>
            <a:xfrm>
              <a:off x="8418163" y="2333655"/>
              <a:ext cx="470547" cy="176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681C7078-19FA-4934-A615-704551F1E7FB}"/>
                    </a:ext>
                  </a:extLst>
                </p:cNvPr>
                <p:cNvSpPr txBox="1"/>
                <p:nvPr/>
              </p:nvSpPr>
              <p:spPr>
                <a:xfrm>
                  <a:off x="8888710" y="2120481"/>
                  <a:ext cx="54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681C7078-19FA-4934-A615-704551F1E7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8710" y="2120481"/>
                  <a:ext cx="5445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552444E2-DC13-4CB8-B260-7A604FA62CFE}"/>
                </a:ext>
              </a:extLst>
            </p:cNvPr>
            <p:cNvCxnSpPr>
              <a:cxnSpLocks/>
            </p:cNvCxnSpPr>
            <p:nvPr/>
          </p:nvCxnSpPr>
          <p:spPr>
            <a:xfrm>
              <a:off x="8507965" y="2964024"/>
              <a:ext cx="38074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A97B579A-7EB5-4C04-8B77-AC916709005E}"/>
                </a:ext>
              </a:extLst>
            </p:cNvPr>
            <p:cNvCxnSpPr>
              <a:cxnSpLocks/>
            </p:cNvCxnSpPr>
            <p:nvPr/>
          </p:nvCxnSpPr>
          <p:spPr>
            <a:xfrm>
              <a:off x="8507965" y="3595396"/>
              <a:ext cx="38074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4E77DB7F-DA18-450A-B49C-5E9761FF8182}"/>
                </a:ext>
              </a:extLst>
            </p:cNvPr>
            <p:cNvCxnSpPr>
              <a:cxnSpLocks/>
            </p:cNvCxnSpPr>
            <p:nvPr/>
          </p:nvCxnSpPr>
          <p:spPr>
            <a:xfrm>
              <a:off x="8507965" y="4195666"/>
              <a:ext cx="38074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DD829BF7-6259-4A2F-940E-3FC4040DF98E}"/>
                    </a:ext>
                  </a:extLst>
                </p:cNvPr>
                <p:cNvSpPr txBox="1"/>
                <p:nvPr/>
              </p:nvSpPr>
              <p:spPr>
                <a:xfrm>
                  <a:off x="8888710" y="2720750"/>
                  <a:ext cx="54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DD829BF7-6259-4A2F-940E-3FC4040DF9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8710" y="2720750"/>
                  <a:ext cx="544540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39B134AE-E154-4477-B7A9-7F5CC3E09D45}"/>
                    </a:ext>
                  </a:extLst>
                </p:cNvPr>
                <p:cNvSpPr txBox="1"/>
                <p:nvPr/>
              </p:nvSpPr>
              <p:spPr>
                <a:xfrm>
                  <a:off x="8888710" y="3364563"/>
                  <a:ext cx="54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39B134AE-E154-4477-B7A9-7F5CC3E09D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8710" y="3364563"/>
                  <a:ext cx="54454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E4FDAEC2-B1F4-4012-946E-021A7055269C}"/>
                    </a:ext>
                  </a:extLst>
                </p:cNvPr>
                <p:cNvSpPr txBox="1"/>
                <p:nvPr/>
              </p:nvSpPr>
              <p:spPr>
                <a:xfrm>
                  <a:off x="8888710" y="3964833"/>
                  <a:ext cx="54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E4FDAEC2-B1F4-4012-946E-021A705526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8710" y="3964833"/>
                  <a:ext cx="544540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371" b="-3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右大括弧 41">
              <a:extLst>
                <a:ext uri="{FF2B5EF4-FFF2-40B4-BE49-F238E27FC236}">
                  <a16:creationId xmlns:a16="http://schemas.microsoft.com/office/drawing/2014/main" id="{E39CBF3B-0E7E-4F33-BE73-12DBD215A205}"/>
                </a:ext>
              </a:extLst>
            </p:cNvPr>
            <p:cNvSpPr/>
            <p:nvPr/>
          </p:nvSpPr>
          <p:spPr>
            <a:xfrm>
              <a:off x="9573208" y="2248678"/>
              <a:ext cx="240787" cy="205584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208A26DB-3C01-44D0-93B6-284034B5F4ED}"/>
                </a:ext>
              </a:extLst>
            </p:cNvPr>
            <p:cNvSpPr/>
            <p:nvPr/>
          </p:nvSpPr>
          <p:spPr>
            <a:xfrm>
              <a:off x="9885785" y="3094037"/>
              <a:ext cx="1483568" cy="365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Average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2FB01F2D-1FC5-4E23-BA18-4494D4F3EDC0}"/>
                </a:ext>
              </a:extLst>
            </p:cNvPr>
            <p:cNvCxnSpPr>
              <a:cxnSpLocks/>
            </p:cNvCxnSpPr>
            <p:nvPr/>
          </p:nvCxnSpPr>
          <p:spPr>
            <a:xfrm>
              <a:off x="11369353" y="3276600"/>
              <a:ext cx="38074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6A3AD5D1-366A-43FD-B750-E24B2306A3EF}"/>
                    </a:ext>
                  </a:extLst>
                </p:cNvPr>
                <p:cNvSpPr txBox="1"/>
                <p:nvPr/>
              </p:nvSpPr>
              <p:spPr>
                <a:xfrm>
                  <a:off x="11700843" y="2999931"/>
                  <a:ext cx="54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6A3AD5D1-366A-43FD-B750-E24B2306A3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0843" y="2999931"/>
                  <a:ext cx="544540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9E85441E-46C0-4154-AFBA-D5FB45115B1F}"/>
                  </a:ext>
                </a:extLst>
              </p:cNvPr>
              <p:cNvSpPr txBox="1"/>
              <p:nvPr/>
            </p:nvSpPr>
            <p:spPr>
              <a:xfrm>
                <a:off x="1612713" y="5293472"/>
                <a:ext cx="8966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取與 </a:t>
                </a:r>
                <a:r>
                  <a:rPr lang="en-US" altLang="zh-TW" sz="2400" dirty="0"/>
                  <a:t>c </a:t>
                </a:r>
                <a:r>
                  <a:rPr lang="zh-TW" altLang="en-US" sz="2400" dirty="0"/>
                  <a:t>最接近前 </a:t>
                </a:r>
                <a:r>
                  <a:rPr lang="en-US" altLang="zh-TW" sz="2400" dirty="0"/>
                  <a:t>K </a:t>
                </a:r>
                <a:r>
                  <a:rPr lang="zh-TW" altLang="en-US" sz="2400" dirty="0"/>
                  <a:t>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400" dirty="0"/>
                  <a:t> 所對應的</a:t>
                </a:r>
                <a:r>
                  <a:rPr lang="en-US" altLang="zh-TW" sz="2400" dirty="0"/>
                  <a:t>reviews concatenate</a:t>
                </a:r>
                <a:r>
                  <a:rPr lang="zh-TW" altLang="en-US" sz="2400" dirty="0"/>
                  <a:t>成一個</a:t>
                </a:r>
                <a:r>
                  <a:rPr lang="en-US" altLang="zh-TW" sz="2400" dirty="0"/>
                  <a:t>long sequence</a:t>
                </a:r>
                <a:r>
                  <a:rPr lang="zh-TW" altLang="en-US" sz="2400" dirty="0"/>
                  <a:t>再經過 </a:t>
                </a:r>
                <a:r>
                  <a:rPr lang="en-US" altLang="zh-TW" sz="2400" dirty="0" err="1">
                    <a:solidFill>
                      <a:srgbClr val="FF0000"/>
                    </a:solidFill>
                  </a:rPr>
                  <a:t>BiLSTM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 encode </a:t>
                </a:r>
                <a:r>
                  <a:rPr lang="zh-TW" altLang="en-US" sz="2400" dirty="0"/>
                  <a:t>和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LSTM decode </a:t>
                </a:r>
                <a:r>
                  <a:rPr lang="zh-TW" altLang="en-US" sz="2400" dirty="0"/>
                  <a:t>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9E85441E-46C0-4154-AFBA-D5FB45115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713" y="5293472"/>
                <a:ext cx="8966574" cy="830997"/>
              </a:xfrm>
              <a:prstGeom prst="rect">
                <a:avLst/>
              </a:prstGeom>
              <a:blipFill>
                <a:blip r:embed="rId9"/>
                <a:stretch>
                  <a:fillRect l="-1088" t="-5109" r="-1565" b="-160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34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D353BC-9E7E-42C6-928D-E3F76FCB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Decoder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309CE81-C63E-472C-9691-B9F57B1DA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258" y="1938505"/>
            <a:ext cx="7530333" cy="325939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F9D264-8737-4897-AEBD-6FB563CA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7" name="內容版面配置區 5">
            <a:extLst>
              <a:ext uri="{FF2B5EF4-FFF2-40B4-BE49-F238E27FC236}">
                <a16:creationId xmlns:a16="http://schemas.microsoft.com/office/drawing/2014/main" id="{5CE1DCBA-1AE1-487C-A551-7339FAA78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25" t="14202" r="821" b="51086"/>
          <a:stretch/>
        </p:blipFill>
        <p:spPr>
          <a:xfrm>
            <a:off x="579956" y="2704368"/>
            <a:ext cx="3392537" cy="172767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29703BF-A84D-4088-BF24-66B17D837BC3}"/>
              </a:ext>
            </a:extLst>
          </p:cNvPr>
          <p:cNvSpPr/>
          <p:nvPr/>
        </p:nvSpPr>
        <p:spPr>
          <a:xfrm>
            <a:off x="4422710" y="1996751"/>
            <a:ext cx="6522098" cy="707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2BD80-19A5-462E-BEF2-D905ABEF8FE6}"/>
              </a:ext>
            </a:extLst>
          </p:cNvPr>
          <p:cNvSpPr/>
          <p:nvPr/>
        </p:nvSpPr>
        <p:spPr>
          <a:xfrm>
            <a:off x="4492258" y="3498980"/>
            <a:ext cx="4689064" cy="9330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D1CBED-85DB-492F-A3DC-5B0EFDE34CD1}"/>
              </a:ext>
            </a:extLst>
          </p:cNvPr>
          <p:cNvSpPr/>
          <p:nvPr/>
        </p:nvSpPr>
        <p:spPr>
          <a:xfrm>
            <a:off x="5075853" y="2733116"/>
            <a:ext cx="5756988" cy="76586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內容版面配置區 5">
            <a:extLst>
              <a:ext uri="{FF2B5EF4-FFF2-40B4-BE49-F238E27FC236}">
                <a16:creationId xmlns:a16="http://schemas.microsoft.com/office/drawing/2014/main" id="{42640868-F419-4CE8-97B0-D7F077DC6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803" y="979224"/>
            <a:ext cx="41529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C32923-41D1-4E71-960F-296623D1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function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B92427D-3ED2-4C55-8046-ECA0E8EBE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022" y="2268018"/>
            <a:ext cx="5334000" cy="95250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1A3F84-7ECF-46AA-BE6F-5F1BA09E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575EC4C-7378-413E-B132-0B9D2AB62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741" y="3590148"/>
            <a:ext cx="6943725" cy="8858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D9E0181-02E5-4F85-B579-1CBD65A33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022" y="5138640"/>
            <a:ext cx="5200650" cy="70485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B4EFCBC-4A3D-43DB-BE1B-E8B0125A9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061" y="625933"/>
            <a:ext cx="3390900" cy="523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DF9355D-7286-4149-9812-B48A7197438B}"/>
                  </a:ext>
                </a:extLst>
              </p:cNvPr>
              <p:cNvSpPr txBox="1"/>
              <p:nvPr/>
            </p:nvSpPr>
            <p:spPr>
              <a:xfrm>
                <a:off x="8172061" y="1351331"/>
                <a:ext cx="38103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is the encoding of one of five randomly sampled negative summaries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DF9355D-7286-4149-9812-B48A71974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061" y="1351331"/>
                <a:ext cx="3810389" cy="1200329"/>
              </a:xfrm>
              <a:prstGeom prst="rect">
                <a:avLst/>
              </a:prstGeom>
              <a:blipFill>
                <a:blip r:embed="rId6"/>
                <a:stretch>
                  <a:fillRect l="-2560" t="-3553" b="-111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EA4BFBA8-D7AE-4110-96AB-64CC2840FDB8}"/>
              </a:ext>
            </a:extLst>
          </p:cNvPr>
          <p:cNvSpPr/>
          <p:nvPr/>
        </p:nvSpPr>
        <p:spPr>
          <a:xfrm>
            <a:off x="8070980" y="531845"/>
            <a:ext cx="3810389" cy="2118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9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D70D5-75EB-4FD7-801C-6F497AE6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Need-specific summary</a:t>
            </a:r>
            <a:endParaRPr lang="zh-TW" altLang="en-US" b="1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86E41B2-3992-4F8E-B7F2-EE99578B6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787" y="1953506"/>
            <a:ext cx="1076325" cy="242887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764E5B-950F-4730-9EDC-FF0F75E6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7" name="右大括弧 6">
            <a:extLst>
              <a:ext uri="{FF2B5EF4-FFF2-40B4-BE49-F238E27FC236}">
                <a16:creationId xmlns:a16="http://schemas.microsoft.com/office/drawing/2014/main" id="{3B6D0C8C-A8F8-46D8-BEDC-9525D7DF52B8}"/>
              </a:ext>
            </a:extLst>
          </p:cNvPr>
          <p:cNvSpPr/>
          <p:nvPr/>
        </p:nvSpPr>
        <p:spPr>
          <a:xfrm>
            <a:off x="2388635" y="2012488"/>
            <a:ext cx="261257" cy="23699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CE1DFB1-76B3-4685-B1D3-4F02BE659024}"/>
                  </a:ext>
                </a:extLst>
              </p:cNvPr>
              <p:cNvSpPr txBox="1"/>
              <p:nvPr/>
            </p:nvSpPr>
            <p:spPr>
              <a:xfrm>
                <a:off x="2808513" y="2967335"/>
                <a:ext cx="23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}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CE1DFB1-76B3-4685-B1D3-4F02BE659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513" y="2967335"/>
                <a:ext cx="2304662" cy="461665"/>
              </a:xfrm>
              <a:prstGeom prst="rect">
                <a:avLst/>
              </a:prstGeom>
              <a:blipFill>
                <a:blip r:embed="rId3"/>
                <a:stretch>
                  <a:fillRect l="-4233" t="-9211" r="-238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B8246BF-04CC-4FCE-A63E-FE8DB3A848BD}"/>
                  </a:ext>
                </a:extLst>
              </p:cNvPr>
              <p:cNvSpPr txBox="1"/>
              <p:nvPr/>
            </p:nvSpPr>
            <p:spPr>
              <a:xfrm>
                <a:off x="1275959" y="4988781"/>
                <a:ext cx="3065107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Word-level encoding</a:t>
                </a:r>
              </a:p>
              <a:p>
                <a:r>
                  <a:rPr lang="en-US" altLang="zh-TW" sz="2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altLang="zh-TW" sz="2400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}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B8246BF-04CC-4FCE-A63E-FE8DB3A8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59" y="4988781"/>
                <a:ext cx="3065107" cy="847220"/>
              </a:xfrm>
              <a:prstGeom prst="rect">
                <a:avLst/>
              </a:prstGeom>
              <a:blipFill>
                <a:blip r:embed="rId4"/>
                <a:stretch>
                  <a:fillRect l="-2982" t="-5036" b="-136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270D9307-AE92-4C2A-94A0-89670C66C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950" y="1690688"/>
            <a:ext cx="4286250" cy="239077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79912F9-2E12-4E56-90A7-4EEBBC1E7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25" y="4829073"/>
            <a:ext cx="5334000" cy="87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FD23C66-5E38-47D8-812A-FA1BCB2D042C}"/>
                  </a:ext>
                </a:extLst>
              </p:cNvPr>
              <p:cNvSpPr txBox="1"/>
              <p:nvPr/>
            </p:nvSpPr>
            <p:spPr>
              <a:xfrm>
                <a:off x="5618000" y="5864933"/>
                <a:ext cx="5242249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𝑤𝑗</m:t>
                        </m:r>
                      </m:sub>
                    </m:sSub>
                  </m:oMath>
                </a14:m>
                <a:r>
                  <a:rPr lang="zh-TW" altLang="en-US" sz="2400" dirty="0"/>
                  <a:t>代表</a:t>
                </a:r>
                <a:r>
                  <a:rPr lang="en-US" altLang="zh-TW" sz="2400" dirty="0"/>
                  <a:t>number of tokens for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FD23C66-5E38-47D8-812A-FA1BCB2D0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000" y="5864933"/>
                <a:ext cx="5242249" cy="491417"/>
              </a:xfrm>
              <a:prstGeom prst="rect">
                <a:avLst/>
              </a:prstGeom>
              <a:blipFill>
                <a:blip r:embed="rId7"/>
                <a:stretch>
                  <a:fillRect l="-349" t="-9877" b="-209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3B867436-42F3-4E19-A9DC-EBEE1BA96A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002"/>
          <a:stretch/>
        </p:blipFill>
        <p:spPr>
          <a:xfrm>
            <a:off x="6378138" y="1609320"/>
            <a:ext cx="4286250" cy="89298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0D73BD-EB3D-4AC9-B38D-921500F8F0EC}"/>
              </a:ext>
            </a:extLst>
          </p:cNvPr>
          <p:cNvSpPr/>
          <p:nvPr/>
        </p:nvSpPr>
        <p:spPr>
          <a:xfrm>
            <a:off x="6378137" y="1609320"/>
            <a:ext cx="4090810" cy="892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ED0653F-020E-4448-823F-FCD853EDC75B}"/>
              </a:ext>
            </a:extLst>
          </p:cNvPr>
          <p:cNvSpPr/>
          <p:nvPr/>
        </p:nvSpPr>
        <p:spPr>
          <a:xfrm>
            <a:off x="10086392" y="2584580"/>
            <a:ext cx="279918" cy="568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CA92D57-8AC8-4427-AF59-F51C33AF62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91989" b="20136"/>
          <a:stretch/>
        </p:blipFill>
        <p:spPr>
          <a:xfrm>
            <a:off x="10109023" y="2635004"/>
            <a:ext cx="234655" cy="46785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B67F7A3-0AD2-48A3-A257-A0C8845F3F49}"/>
              </a:ext>
            </a:extLst>
          </p:cNvPr>
          <p:cNvSpPr/>
          <p:nvPr/>
        </p:nvSpPr>
        <p:spPr>
          <a:xfrm>
            <a:off x="6546715" y="3287949"/>
            <a:ext cx="486383" cy="65175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6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F12FF36-38D4-4F34-9A69-5E4959140897}"/>
              </a:ext>
            </a:extLst>
          </p:cNvPr>
          <p:cNvSpPr/>
          <p:nvPr/>
        </p:nvSpPr>
        <p:spPr>
          <a:xfrm>
            <a:off x="4161453" y="-74645"/>
            <a:ext cx="8248261" cy="72685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35992D7-A0A3-4807-98CB-C8CBF085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7" y="2766218"/>
            <a:ext cx="10515600" cy="1325563"/>
          </a:xfrm>
        </p:spPr>
        <p:txBody>
          <a:bodyPr/>
          <a:lstStyle/>
          <a:p>
            <a:r>
              <a:rPr lang="en-US" altLang="zh-TW" b="1" dirty="0"/>
              <a:t>Experiment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D78F91-9158-40F0-828E-92EAFB83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3415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6B5D59-A34A-453D-91AA-516C55F4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58F82D2-421A-4107-A3AD-AFD4F85E8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639" y="1856792"/>
            <a:ext cx="11106721" cy="361159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4ADFF6-18DE-40A7-AD82-196B6610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79A781-8998-4891-9D60-77899B8C7ED8}"/>
              </a:ext>
            </a:extLst>
          </p:cNvPr>
          <p:cNvSpPr/>
          <p:nvPr/>
        </p:nvSpPr>
        <p:spPr>
          <a:xfrm>
            <a:off x="615820" y="4590661"/>
            <a:ext cx="10860833" cy="746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1745B8-1663-432B-9A24-6666B3181806}"/>
              </a:ext>
            </a:extLst>
          </p:cNvPr>
          <p:cNvSpPr/>
          <p:nvPr/>
        </p:nvSpPr>
        <p:spPr>
          <a:xfrm>
            <a:off x="542639" y="2360645"/>
            <a:ext cx="1827337" cy="33590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477ACA2-3F94-4A91-B9A0-A1BEFC08DCD8}"/>
              </a:ext>
            </a:extLst>
          </p:cNvPr>
          <p:cNvSpPr/>
          <p:nvPr/>
        </p:nvSpPr>
        <p:spPr>
          <a:xfrm>
            <a:off x="542638" y="3124977"/>
            <a:ext cx="2349852" cy="33590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45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2860CF-C334-4893-ACCC-97FE4A12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29CC1DC-41D2-421A-A8EB-5285B2520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12" y="2402438"/>
            <a:ext cx="6010275" cy="276225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F39DF0-DFF5-4507-9A15-BCD47689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8557646-DCA5-495B-AB8B-EDF3B64A1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717" y="1027905"/>
            <a:ext cx="3761083" cy="209784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9A958DD-FFEF-4E67-9FBA-94DF657FF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052" y="3645742"/>
            <a:ext cx="52006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3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AC4FD6-6536-4C9D-A081-EA9F9472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CEF61EA-58B2-4196-98EE-28061D870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443" y="433387"/>
            <a:ext cx="6740128" cy="599122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FEEA7E-0AEF-4B79-824F-0908DE88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82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801BD8-F657-4837-B133-90032CB0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Outline 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F74B96-ABE1-4A9E-AB5E-793FED6E2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9A6EBF0-8CDE-414E-9F14-BCE2A55D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04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F12FF36-38D4-4F34-9A69-5E4959140897}"/>
              </a:ext>
            </a:extLst>
          </p:cNvPr>
          <p:cNvSpPr/>
          <p:nvPr/>
        </p:nvSpPr>
        <p:spPr>
          <a:xfrm>
            <a:off x="4161453" y="-74645"/>
            <a:ext cx="8248261" cy="7268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35992D7-A0A3-4807-98CB-C8CBF085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7" y="2766218"/>
            <a:ext cx="10515600" cy="1325563"/>
          </a:xfrm>
        </p:spPr>
        <p:txBody>
          <a:bodyPr/>
          <a:lstStyle/>
          <a:p>
            <a:r>
              <a:rPr lang="en-US" altLang="zh-TW" b="1" dirty="0"/>
              <a:t>Conclusion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D78F91-9158-40F0-828E-92EAFB83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8933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E0D6DE-1D65-47EA-B56A-4E2414EB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Conclusion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46FCA6-8C22-4377-857E-8B959768E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CONDASUM is superior to purely extractive models and abstractive models that include an extractive pre-selection stage.</a:t>
            </a:r>
          </a:p>
          <a:p>
            <a:endParaRPr lang="en-US" altLang="zh-TW" dirty="0"/>
          </a:p>
          <a:p>
            <a:r>
              <a:rPr lang="en-US" altLang="zh-TW" dirty="0"/>
              <a:t>CONDASUM is able to generate need-specific summaries at test time.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D1C9E2-928D-4A88-9FEF-E8FEAE64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425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0A8B60-219D-42AF-BD8A-8C0D3FAB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89870C-845D-4D8B-A656-6112D6AC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9108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0171A6-8231-4C0A-88EB-601461A8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Opinosis</a:t>
            </a:r>
            <a:r>
              <a:rPr lang="en-US" altLang="zh-TW" dirty="0"/>
              <a:t>-Graph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1ED7C81-71FA-41A0-AFAF-E3AB7F185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768" y="439401"/>
            <a:ext cx="6261611" cy="628207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92834C-A0A7-4A04-A2AD-0D793E9C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5686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8C16D1-37C3-459B-B000-B63CFF46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METEOR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E58240E-F861-4071-93CC-5018E89D9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160" y="1825625"/>
            <a:ext cx="7745680" cy="435133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99C6AE-49AE-4450-A07B-9DD10113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305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F12FF36-38D4-4F34-9A69-5E4959140897}"/>
              </a:ext>
            </a:extLst>
          </p:cNvPr>
          <p:cNvSpPr/>
          <p:nvPr/>
        </p:nvSpPr>
        <p:spPr>
          <a:xfrm>
            <a:off x="4161453" y="-74645"/>
            <a:ext cx="8248261" cy="7268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35992D7-A0A3-4807-98CB-C8CBF085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766218"/>
            <a:ext cx="10515600" cy="1325563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D78F91-9158-40F0-828E-92EAFB83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223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925BD4-AD8B-4E3C-9C40-1EC5E7BC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6E4546-A87E-423F-A65C-1A3E33C1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 descr="◎日本販賣通◎(代購)劇場版NO GAME NO LIFE 遊戲人生ZERO 原聲帶OST | 露天拍賣">
            <a:extLst>
              <a:ext uri="{FF2B5EF4-FFF2-40B4-BE49-F238E27FC236}">
                <a16:creationId xmlns:a16="http://schemas.microsoft.com/office/drawing/2014/main" id="{34590F52-654F-4D77-93E9-41E478F541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16" y="2455797"/>
            <a:ext cx="2844362" cy="28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9568646-E61C-4BEA-A9EA-8B7BA20BA08A}"/>
              </a:ext>
            </a:extLst>
          </p:cNvPr>
          <p:cNvSpPr txBox="1"/>
          <p:nvPr/>
        </p:nvSpPr>
        <p:spPr>
          <a:xfrm>
            <a:off x="508517" y="1842410"/>
            <a:ext cx="425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《No game no life 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遊戲人生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  <p:pic>
        <p:nvPicPr>
          <p:cNvPr id="7" name="圖形 6" descr="使用者">
            <a:extLst>
              <a:ext uri="{FF2B5EF4-FFF2-40B4-BE49-F238E27FC236}">
                <a16:creationId xmlns:a16="http://schemas.microsoft.com/office/drawing/2014/main" id="{321D60B2-2AC3-4322-86EE-DE8DFB470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1151" y="5395912"/>
            <a:ext cx="1325563" cy="1325563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F117C747-EE7C-43B4-BA2C-C958E485089A}"/>
              </a:ext>
            </a:extLst>
          </p:cNvPr>
          <p:cNvSpPr/>
          <p:nvPr/>
        </p:nvSpPr>
        <p:spPr>
          <a:xfrm rot="12225327">
            <a:off x="4540532" y="5161016"/>
            <a:ext cx="2286172" cy="278287"/>
          </a:xfrm>
          <a:prstGeom prst="rightArrow">
            <a:avLst>
              <a:gd name="adj1" fmla="val 50000"/>
              <a:gd name="adj2" fmla="val 1154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4E15DD1-0B72-43DF-B949-599065991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536" y="603528"/>
            <a:ext cx="1256811" cy="2844362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BB9F0327-0AB6-4243-8412-0ADF9EC245DB}"/>
              </a:ext>
            </a:extLst>
          </p:cNvPr>
          <p:cNvSpPr/>
          <p:nvPr/>
        </p:nvSpPr>
        <p:spPr>
          <a:xfrm rot="20292144">
            <a:off x="4871839" y="2116644"/>
            <a:ext cx="1951091" cy="322490"/>
          </a:xfrm>
          <a:prstGeom prst="rightArrow">
            <a:avLst>
              <a:gd name="adj1" fmla="val 50000"/>
              <a:gd name="adj2" fmla="val 1154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251E622-F7E7-4219-AA25-A5AD559C0C5E}"/>
              </a:ext>
            </a:extLst>
          </p:cNvPr>
          <p:cNvSpPr txBox="1"/>
          <p:nvPr/>
        </p:nvSpPr>
        <p:spPr>
          <a:xfrm>
            <a:off x="7135793" y="3454587"/>
            <a:ext cx="154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多篇評論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B2F6437-A410-46A9-A74D-31A213FE6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5677" y="1257001"/>
            <a:ext cx="2153045" cy="175810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9E36F543-C1FA-4975-AFD2-114C8DA37C6B}"/>
              </a:ext>
            </a:extLst>
          </p:cNvPr>
          <p:cNvSpPr txBox="1"/>
          <p:nvPr/>
        </p:nvSpPr>
        <p:spPr>
          <a:xfrm>
            <a:off x="7906138" y="5449318"/>
            <a:ext cx="154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</a:t>
            </a:r>
          </a:p>
        </p:txBody>
      </p:sp>
    </p:spTree>
    <p:extLst>
      <p:ext uri="{BB962C8B-B14F-4D97-AF65-F5344CB8AC3E}">
        <p14:creationId xmlns:p14="http://schemas.microsoft.com/office/powerpoint/2010/main" val="330411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B92C53-F5DE-4C72-93EB-EF0BBCF8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Opinion Summarization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260D43-1EB1-4060-8AE5-7BD0EB5F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890462E-553B-4D35-B871-E273C4DB4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51" y="2090268"/>
            <a:ext cx="7799086" cy="2677464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30E17558-BA07-4F26-AB01-A48645D74A4D}"/>
              </a:ext>
            </a:extLst>
          </p:cNvPr>
          <p:cNvSpPr txBox="1"/>
          <p:nvPr/>
        </p:nvSpPr>
        <p:spPr>
          <a:xfrm>
            <a:off x="1859901" y="5227961"/>
            <a:ext cx="8248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Challenge :</a:t>
            </a:r>
          </a:p>
          <a:p>
            <a:r>
              <a:rPr lang="en-US" altLang="zh-TW" sz="2400" dirty="0"/>
              <a:t>only a small subset of reviews, the summaries can be less informative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9B947DB-46E5-47E9-88B9-7C727753FE1D}"/>
              </a:ext>
            </a:extLst>
          </p:cNvPr>
          <p:cNvSpPr txBox="1"/>
          <p:nvPr/>
        </p:nvSpPr>
        <p:spPr>
          <a:xfrm>
            <a:off x="214603" y="2816392"/>
            <a:ext cx="2276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</a:t>
            </a:r>
          </a:p>
          <a:p>
            <a:r>
              <a:rPr lang="en-US" altLang="zh-TW" sz="2400" dirty="0"/>
              <a:t>All of reviews</a:t>
            </a:r>
            <a:endParaRPr lang="zh-TW" altLang="en-US" sz="2400" dirty="0"/>
          </a:p>
        </p:txBody>
      </p:sp>
      <p:sp>
        <p:nvSpPr>
          <p:cNvPr id="18" name="左大括弧 17">
            <a:extLst>
              <a:ext uri="{FF2B5EF4-FFF2-40B4-BE49-F238E27FC236}">
                <a16:creationId xmlns:a16="http://schemas.microsoft.com/office/drawing/2014/main" id="{407FE0D7-45F5-49C0-BAAD-5D13317EB9B3}"/>
              </a:ext>
            </a:extLst>
          </p:cNvPr>
          <p:cNvSpPr/>
          <p:nvPr/>
        </p:nvSpPr>
        <p:spPr>
          <a:xfrm>
            <a:off x="2383068" y="2207862"/>
            <a:ext cx="410547" cy="244227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06DF93B-581A-441D-8871-0A999A7EA338}"/>
              </a:ext>
            </a:extLst>
          </p:cNvPr>
          <p:cNvSpPr/>
          <p:nvPr/>
        </p:nvSpPr>
        <p:spPr>
          <a:xfrm>
            <a:off x="4460033" y="1980031"/>
            <a:ext cx="3013787" cy="28979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8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9AE439-849D-467F-A1F9-9B6293B6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Condense-Abstract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60013B-CE5F-49E5-A30F-7B910C48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5" name="內容版面配置區 5">
            <a:extLst>
              <a:ext uri="{FF2B5EF4-FFF2-40B4-BE49-F238E27FC236}">
                <a16:creationId xmlns:a16="http://schemas.microsoft.com/office/drawing/2014/main" id="{866043E3-AC5E-48F0-8A1B-60C7C067B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978" y="2204369"/>
            <a:ext cx="7185447" cy="39905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BE7E398-435A-42C7-98F5-F58A12BAB46B}"/>
              </a:ext>
            </a:extLst>
          </p:cNvPr>
          <p:cNvSpPr/>
          <p:nvPr/>
        </p:nvSpPr>
        <p:spPr>
          <a:xfrm>
            <a:off x="3013787" y="2204369"/>
            <a:ext cx="4170784" cy="250993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67857F-8C5F-445C-92AC-697F1BF8C01A}"/>
              </a:ext>
            </a:extLst>
          </p:cNvPr>
          <p:cNvSpPr txBox="1"/>
          <p:nvPr/>
        </p:nvSpPr>
        <p:spPr>
          <a:xfrm>
            <a:off x="298578" y="3010008"/>
            <a:ext cx="2276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</a:t>
            </a:r>
          </a:p>
          <a:p>
            <a:r>
              <a:rPr lang="en-US" altLang="zh-TW" sz="2400" dirty="0"/>
              <a:t>All of reviews</a:t>
            </a:r>
            <a:endParaRPr lang="zh-TW" altLang="en-US" sz="2400" dirty="0"/>
          </a:p>
        </p:txBody>
      </p:sp>
      <p:sp>
        <p:nvSpPr>
          <p:cNvPr id="8" name="左大括弧 7">
            <a:extLst>
              <a:ext uri="{FF2B5EF4-FFF2-40B4-BE49-F238E27FC236}">
                <a16:creationId xmlns:a16="http://schemas.microsoft.com/office/drawing/2014/main" id="{0BD34054-6C03-4371-A854-A5F99DEF5982}"/>
              </a:ext>
            </a:extLst>
          </p:cNvPr>
          <p:cNvSpPr/>
          <p:nvPr/>
        </p:nvSpPr>
        <p:spPr>
          <a:xfrm>
            <a:off x="2528596" y="2204369"/>
            <a:ext cx="410547" cy="244227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2E6CAF6-365E-4F95-8F5D-B080DBDA6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419" y="1095860"/>
            <a:ext cx="3419475" cy="50482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307E013-2764-4A6F-ABF4-9AEBAB426414}"/>
              </a:ext>
            </a:extLst>
          </p:cNvPr>
          <p:cNvSpPr txBox="1"/>
          <p:nvPr/>
        </p:nvSpPr>
        <p:spPr>
          <a:xfrm>
            <a:off x="7965426" y="593207"/>
            <a:ext cx="224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review (X)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06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F12FF36-38D4-4F34-9A69-5E4959140897}"/>
              </a:ext>
            </a:extLst>
          </p:cNvPr>
          <p:cNvSpPr/>
          <p:nvPr/>
        </p:nvSpPr>
        <p:spPr>
          <a:xfrm>
            <a:off x="4161453" y="-74645"/>
            <a:ext cx="8248261" cy="72685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35992D7-A0A3-4807-98CB-C8CBF085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98" y="2766218"/>
            <a:ext cx="10515600" cy="1325563"/>
          </a:xfrm>
        </p:spPr>
        <p:txBody>
          <a:bodyPr/>
          <a:lstStyle/>
          <a:p>
            <a:r>
              <a:rPr lang="en-US" altLang="zh-TW" b="1" dirty="0"/>
              <a:t>Method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D78F91-9158-40F0-828E-92EAFB83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223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E33A3C-33EA-4D79-A580-01BC9623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Method</a:t>
            </a:r>
            <a:endParaRPr lang="zh-TW" altLang="en-US" b="1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0316DB1-D914-4FD3-8F7D-92389EECC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239" y="1708732"/>
            <a:ext cx="7517720" cy="417504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F7AB21-C613-4570-B4D0-CFE03182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0BF2D2-26E9-4D11-AB68-20A117F7199D}"/>
              </a:ext>
            </a:extLst>
          </p:cNvPr>
          <p:cNvSpPr/>
          <p:nvPr/>
        </p:nvSpPr>
        <p:spPr>
          <a:xfrm>
            <a:off x="1782147" y="1623527"/>
            <a:ext cx="7628812" cy="26032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F385AD2-6A2F-400B-B611-D4FB3DE94CCC}"/>
              </a:ext>
            </a:extLst>
          </p:cNvPr>
          <p:cNvSpPr/>
          <p:nvPr/>
        </p:nvSpPr>
        <p:spPr>
          <a:xfrm>
            <a:off x="1782147" y="4407936"/>
            <a:ext cx="7628812" cy="1653073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41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70FA-3746-4525-92B9-F5991A10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Condense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6AA9FD-18DF-455E-9DA6-A2DF3CF6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9AC-9C2C-4515-AAEE-2250F7D7306A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2050" name="Picture 2" descr="Machine Learning] AutoEncoder 基本介紹(附PyTorch 程式碼) - Clay-Technology World">
            <a:extLst>
              <a:ext uri="{FF2B5EF4-FFF2-40B4-BE49-F238E27FC236}">
                <a16:creationId xmlns:a16="http://schemas.microsoft.com/office/drawing/2014/main" id="{1E5EE081-11F0-4022-9A0B-C99965F38B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0" y="4217834"/>
            <a:ext cx="5525277" cy="25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內容版面配置區 5">
            <a:extLst>
              <a:ext uri="{FF2B5EF4-FFF2-40B4-BE49-F238E27FC236}">
                <a16:creationId xmlns:a16="http://schemas.microsoft.com/office/drawing/2014/main" id="{FB0AE383-8C7B-40F5-9593-B3D484084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095" b="40582"/>
          <a:stretch/>
        </p:blipFill>
        <p:spPr>
          <a:xfrm>
            <a:off x="838200" y="1542805"/>
            <a:ext cx="4202761" cy="2480713"/>
          </a:xfrm>
          <a:prstGeom prst="rect">
            <a:avLst/>
          </a:prstGeom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A6AB796-8C8A-47D2-B4D6-2A2AAC0F98D6}"/>
              </a:ext>
            </a:extLst>
          </p:cNvPr>
          <p:cNvCxnSpPr>
            <a:cxnSpLocks/>
          </p:cNvCxnSpPr>
          <p:nvPr/>
        </p:nvCxnSpPr>
        <p:spPr>
          <a:xfrm flipV="1">
            <a:off x="2090057" y="3648269"/>
            <a:ext cx="662474" cy="15529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CB453A1-7B94-4669-B987-FF52E3E5AFC5}"/>
              </a:ext>
            </a:extLst>
          </p:cNvPr>
          <p:cNvSpPr/>
          <p:nvPr/>
        </p:nvSpPr>
        <p:spPr>
          <a:xfrm>
            <a:off x="2939580" y="5290457"/>
            <a:ext cx="428771" cy="793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7967DFD-FB0C-4F25-B565-04A66BF361FA}"/>
              </a:ext>
            </a:extLst>
          </p:cNvPr>
          <p:cNvCxnSpPr>
            <a:cxnSpLocks/>
          </p:cNvCxnSpPr>
          <p:nvPr/>
        </p:nvCxnSpPr>
        <p:spPr>
          <a:xfrm flipV="1">
            <a:off x="3283208" y="4023518"/>
            <a:ext cx="721180" cy="12669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57377131-8A7B-424D-8122-61C441C05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588" y="1548998"/>
            <a:ext cx="4533900" cy="117157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7E56111-9E76-4C87-8DFB-A5BF45A38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713" y="3704488"/>
            <a:ext cx="4057650" cy="95250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9C5A8B-4256-451E-9B45-6F5C3875039D}"/>
              </a:ext>
            </a:extLst>
          </p:cNvPr>
          <p:cNvSpPr txBox="1"/>
          <p:nvPr/>
        </p:nvSpPr>
        <p:spPr>
          <a:xfrm>
            <a:off x="6055862" y="959730"/>
            <a:ext cx="13964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Encoder 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7A159E2-0E72-48C0-8B91-6BADB55CC648}"/>
              </a:ext>
            </a:extLst>
          </p:cNvPr>
          <p:cNvSpPr txBox="1"/>
          <p:nvPr/>
        </p:nvSpPr>
        <p:spPr>
          <a:xfrm>
            <a:off x="6055862" y="3131755"/>
            <a:ext cx="13964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Decoder </a:t>
            </a:r>
            <a:endParaRPr lang="zh-TW" altLang="en-US" sz="24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B6CE330-E824-4B09-BBA5-552F1666A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181" y="5499100"/>
            <a:ext cx="4457700" cy="85725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9437C71F-D59A-4B4B-AE77-BF44EB1AF708}"/>
              </a:ext>
            </a:extLst>
          </p:cNvPr>
          <p:cNvSpPr/>
          <p:nvPr/>
        </p:nvSpPr>
        <p:spPr>
          <a:xfrm>
            <a:off x="9013371" y="2230016"/>
            <a:ext cx="317241" cy="444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389B0CC4-3AF0-4D60-885E-D566540AAFCD}"/>
                  </a:ext>
                </a:extLst>
              </p:cNvPr>
              <p:cNvSpPr txBox="1"/>
              <p:nvPr/>
            </p:nvSpPr>
            <p:spPr>
              <a:xfrm>
                <a:off x="9061239" y="2595493"/>
                <a:ext cx="8210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389B0CC4-3AF0-4D60-885E-D566540AA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239" y="2595493"/>
                <a:ext cx="8210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5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1605</TotalTime>
  <Words>269</Words>
  <Application>Microsoft Office PowerPoint</Application>
  <PresentationFormat>寬螢幕</PresentationFormat>
  <Paragraphs>93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微軟正黑體</vt:lpstr>
      <vt:lpstr>新細明體</vt:lpstr>
      <vt:lpstr>Arial</vt:lpstr>
      <vt:lpstr>Calibri</vt:lpstr>
      <vt:lpstr>Cambria Math</vt:lpstr>
      <vt:lpstr>Office 佈景主題</vt:lpstr>
      <vt:lpstr>Informative and Controllable Opinion Summarization</vt:lpstr>
      <vt:lpstr>Outline </vt:lpstr>
      <vt:lpstr>Introduction</vt:lpstr>
      <vt:lpstr>Introduction</vt:lpstr>
      <vt:lpstr>Opinion Summarization</vt:lpstr>
      <vt:lpstr>Condense-Abstract</vt:lpstr>
      <vt:lpstr>Method</vt:lpstr>
      <vt:lpstr>Method</vt:lpstr>
      <vt:lpstr>Condense</vt:lpstr>
      <vt:lpstr>Multi-source Fusion</vt:lpstr>
      <vt:lpstr>Decoder</vt:lpstr>
      <vt:lpstr>Salience-biased Extracts</vt:lpstr>
      <vt:lpstr>Decoder</vt:lpstr>
      <vt:lpstr>Loss function</vt:lpstr>
      <vt:lpstr>Need-specific summary</vt:lpstr>
      <vt:lpstr>Experiment</vt:lpstr>
      <vt:lpstr>Experiment</vt:lpstr>
      <vt:lpstr>Experiment</vt:lpstr>
      <vt:lpstr>Experiment</vt:lpstr>
      <vt:lpstr>Conclusion</vt:lpstr>
      <vt:lpstr>Conclusion</vt:lpstr>
      <vt:lpstr>結束</vt:lpstr>
      <vt:lpstr>Opinosis-Graph</vt:lpstr>
      <vt:lpstr>METEOR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Informative and Controllable Opinion Summarization</dc:title>
  <dc:creator>User</dc:creator>
  <cp:lastModifiedBy>User</cp:lastModifiedBy>
  <cp:revision>73</cp:revision>
  <dcterms:created xsi:type="dcterms:W3CDTF">2021-10-31T04:54:46Z</dcterms:created>
  <dcterms:modified xsi:type="dcterms:W3CDTF">2021-11-02T09:28:01Z</dcterms:modified>
</cp:coreProperties>
</file>